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0" r:id="rId2"/>
    <p:sldId id="281" r:id="rId3"/>
    <p:sldId id="256" r:id="rId4"/>
    <p:sldId id="283" r:id="rId5"/>
    <p:sldId id="284" r:id="rId6"/>
    <p:sldId id="285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50" autoAdjust="0"/>
  </p:normalViewPr>
  <p:slideViewPr>
    <p:cSldViewPr>
      <p:cViewPr>
        <p:scale>
          <a:sx n="60" d="100"/>
          <a:sy n="60" d="100"/>
        </p:scale>
        <p:origin x="-78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A0695-4253-44C4-8CC6-6C201DF93F6F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BD72A-969A-40E9-89C8-60E8767708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3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>
              <a:latin typeface="Times New Roman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490195-55C6-40F3-9C27-E0051FF68082}" type="slidenum">
              <a:rPr lang="en-GB" altLang="en-US" sz="1200">
                <a:solidFill>
                  <a:prstClr val="black"/>
                </a:solidFill>
              </a:rPr>
              <a:pPr/>
              <a:t>1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BD72A-969A-40E9-89C8-60E8767708C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96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BD72A-969A-40E9-89C8-60E8767708C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98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BD72A-969A-40E9-89C8-60E8767708C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20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Anyone interested in an apprenticeship should</a:t>
            </a:r>
            <a:r>
              <a:rPr lang="en-GB" baseline="0" dirty="0" smtClean="0"/>
              <a:t> make an appointment to see Mrs Rooke our Futures Leader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BD72A-969A-40E9-89C8-60E8767708C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7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4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8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4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3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1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3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1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5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1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5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80CF-EC61-4565-A874-5129A8DD60FD}" type="datetimeFigureOut">
              <a:rPr lang="en-GB" smtClean="0"/>
              <a:t>17/04/2018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BF9A-20BC-421B-AAB8-A59EE956F58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80072"/>
            <a:ext cx="1105312" cy="11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ucas/undergraduate/getting-started/apprenticeships-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as.com/ucas/undergraduate/getting-started/apprenticeships-uk/degree-and-professional-apprenticeship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temyapprenticeship.co.uk/" TargetMode="External"/><Relationship Id="rId3" Type="http://schemas.openxmlformats.org/officeDocument/2006/relationships/hyperlink" Target="http://www.gov.uk/" TargetMode="External"/><Relationship Id="rId7" Type="http://schemas.openxmlformats.org/officeDocument/2006/relationships/hyperlink" Target="http://www.apprenticeshipguid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ed.co.uk/" TargetMode="External"/><Relationship Id="rId5" Type="http://schemas.openxmlformats.org/officeDocument/2006/relationships/hyperlink" Target="http://www.indeed.co.uk/" TargetMode="External"/><Relationship Id="rId4" Type="http://schemas.openxmlformats.org/officeDocument/2006/relationships/hyperlink" Target="http://www.nationalcareersservice.direct.gov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224136"/>
          </a:xfrm>
        </p:spPr>
        <p:txBody>
          <a:bodyPr>
            <a:noAutofit/>
          </a:bodyPr>
          <a:lstStyle/>
          <a:p>
            <a:r>
              <a:rPr lang="en-GB" sz="6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Apprenticeships</a:t>
            </a:r>
            <a:endParaRPr lang="en-GB" altLang="en-US" sz="6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15616" y="2103115"/>
            <a:ext cx="69847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There are 3 different types of apprenticeships:</a:t>
            </a:r>
          </a:p>
          <a:p>
            <a:endParaRPr lang="en-GB" sz="2800" dirty="0"/>
          </a:p>
          <a:p>
            <a:r>
              <a:rPr lang="en-GB" sz="2800" dirty="0"/>
              <a:t>I  	Intermediate		Level 2</a:t>
            </a:r>
          </a:p>
          <a:p>
            <a:r>
              <a:rPr lang="en-GB" sz="2800" dirty="0"/>
              <a:t>A  	Advanced		</a:t>
            </a:r>
            <a:r>
              <a:rPr lang="en-GB" sz="2800" dirty="0" smtClean="0"/>
              <a:t>	Level 3</a:t>
            </a:r>
            <a:endParaRPr lang="en-GB" sz="2800" dirty="0"/>
          </a:p>
          <a:p>
            <a:r>
              <a:rPr lang="en-GB" sz="2800" dirty="0"/>
              <a:t>H 	Higher &amp; Degree  	</a:t>
            </a:r>
            <a:r>
              <a:rPr lang="en-GB" sz="2800" dirty="0" smtClean="0"/>
              <a:t>	Level </a:t>
            </a:r>
            <a:r>
              <a:rPr lang="en-GB" sz="2800" dirty="0"/>
              <a:t>4,5 &amp; 6	</a:t>
            </a:r>
          </a:p>
        </p:txBody>
      </p:sp>
    </p:spTree>
    <p:extLst>
      <p:ext uri="{BB962C8B-B14F-4D97-AF65-F5344CB8AC3E}">
        <p14:creationId xmlns:p14="http://schemas.microsoft.com/office/powerpoint/2010/main" val="19066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GB" altLang="en-US" b="1" dirty="0" smtClean="0"/>
              <a:t>Intermediate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95122" y="1052736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basic level of apprenticeship, Intermediate placements are usually undertaken by school leavers at 16.  </a:t>
            </a:r>
          </a:p>
          <a:p>
            <a:endParaRPr lang="en-GB" sz="3200" dirty="0"/>
          </a:p>
          <a:p>
            <a:r>
              <a:rPr lang="en-GB" sz="3200" dirty="0" smtClean="0"/>
              <a:t>They are the equivalent of 5 GCSEs at A*- C grade.  </a:t>
            </a:r>
          </a:p>
          <a:p>
            <a:endParaRPr lang="en-GB" sz="3200" dirty="0"/>
          </a:p>
          <a:p>
            <a:r>
              <a:rPr lang="en-GB" sz="3200" dirty="0" smtClean="0"/>
              <a:t>Apprentices usually work towards a knowledge-based qualification, such as a BTEC, and will gain a work-based learning qualification, for example an NVQ Level 2.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988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 smtClean="0"/>
              <a:t>Advanced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Usually undertaken by those who have completed an Intermediate Apprenticeship, or those with 5 GCSEs at grade C or above. </a:t>
            </a:r>
          </a:p>
          <a:p>
            <a:endParaRPr lang="en-GB" sz="3200" dirty="0" smtClean="0"/>
          </a:p>
          <a:p>
            <a:r>
              <a:rPr lang="en-GB" sz="3200" dirty="0" smtClean="0"/>
              <a:t>Advanced Apprenticeships are the equivalent to two A-level passes.</a:t>
            </a:r>
          </a:p>
          <a:p>
            <a:endParaRPr lang="en-GB" sz="3200" dirty="0" smtClean="0"/>
          </a:p>
          <a:p>
            <a:r>
              <a:rPr lang="en-GB" sz="3200" dirty="0" smtClean="0"/>
              <a:t>The higher level work-based learning qualification, e.g. NVQ Level 3.</a:t>
            </a:r>
          </a:p>
          <a:p>
            <a:r>
              <a:rPr lang="en-GB" sz="3200" dirty="0" smtClean="0"/>
              <a:t>BTECs are also often worked towards.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582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cs typeface="FS Albert Pro"/>
              </a:rPr>
              <a:t>Apprenticeship </a:t>
            </a:r>
            <a:r>
              <a:rPr lang="en-US" sz="4900" b="1" dirty="0" smtClean="0">
                <a:cs typeface="FS Albert Pro"/>
              </a:rPr>
              <a:t>Advice </a:t>
            </a:r>
            <a:r>
              <a:rPr lang="en-US" sz="4900" b="1" dirty="0">
                <a:cs typeface="FS Albert Pro"/>
              </a:rPr>
              <a:t>S</a:t>
            </a:r>
            <a:r>
              <a:rPr lang="en-US" sz="4900" b="1" dirty="0" smtClean="0">
                <a:cs typeface="FS Albert Pro"/>
              </a:rPr>
              <a:t>ervice </a:t>
            </a:r>
            <a:r>
              <a:rPr lang="en-US" dirty="0">
                <a:solidFill>
                  <a:srgbClr val="B2001B"/>
                </a:solidFill>
                <a:cs typeface="FS Albert Pro"/>
              </a:rPr>
              <a:t/>
            </a:r>
            <a:br>
              <a:rPr lang="en-US" dirty="0">
                <a:solidFill>
                  <a:srgbClr val="B2001B"/>
                </a:solidFill>
                <a:cs typeface="FS Albert Pro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en-US" b="1" dirty="0"/>
              <a:t>UCAS</a:t>
            </a:r>
            <a:r>
              <a:rPr lang="en-US" dirty="0"/>
              <a:t> have launched an </a:t>
            </a:r>
            <a:r>
              <a:rPr lang="en-US" dirty="0">
                <a:hlinkClick r:id="rId3"/>
              </a:rPr>
              <a:t>apprenticeships advice service</a:t>
            </a:r>
            <a:r>
              <a:rPr lang="en-US" dirty="0"/>
              <a:t> to help students make informed decisions about their post-16 and post-18 opportunities.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u="sng" dirty="0"/>
              <a:t>Find out about:</a:t>
            </a:r>
          </a:p>
          <a:p>
            <a:pPr marL="285750" indent="-285750"/>
            <a:r>
              <a:rPr lang="en-US" dirty="0"/>
              <a:t>the different types of apprenticeships</a:t>
            </a:r>
          </a:p>
          <a:p>
            <a:pPr marL="285750" indent="-285750"/>
            <a:r>
              <a:rPr lang="en-US" dirty="0"/>
              <a:t>how to find and apply for apprenticeships</a:t>
            </a:r>
          </a:p>
          <a:p>
            <a:pPr marL="285750" indent="-285750"/>
            <a:r>
              <a:rPr lang="en-US" dirty="0"/>
              <a:t>preparing for the application and interview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the predicted growth of Higher &amp; Degree Apprenticeships you’ll also find a dedicated </a:t>
            </a:r>
            <a:r>
              <a:rPr lang="en-US" dirty="0">
                <a:hlinkClick r:id="rId2"/>
              </a:rPr>
              <a:t>degree and professional apprenticeships section</a:t>
            </a:r>
            <a:r>
              <a:rPr lang="en-US" dirty="0"/>
              <a:t> on ucas.com which profiles current programmes in more detail – from chartered surveying to broadcast engineering.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0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useful sites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3"/>
              </a:rPr>
              <a:t>www.gov.uk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www.nationalcareersservice.direct.gov.uk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www.indeed.co.uk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6"/>
              </a:rPr>
              <a:t>www.reed.co.uk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7"/>
              </a:rPr>
              <a:t>www.apprenticeshipguide.co.uk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8"/>
              </a:rPr>
              <a:t>www.ratemyapprenticeship.co.uk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048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234</Words>
  <Application>Microsoft Office PowerPoint</Application>
  <PresentationFormat>On-screen Show (4:3)</PresentationFormat>
  <Paragraphs>44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Apprenticeships</vt:lpstr>
      <vt:lpstr>Intermediate</vt:lpstr>
      <vt:lpstr>PowerPoint Presentation</vt:lpstr>
      <vt:lpstr>Apprenticeship Advice Service  </vt:lpstr>
      <vt:lpstr>PowerPoint Presentation</vt:lpstr>
      <vt:lpstr>Other useful sites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2017</dc:title>
  <dc:creator>adrian@adriandesouza.co.uk</dc:creator>
  <cp:lastModifiedBy>Claire Bach</cp:lastModifiedBy>
  <cp:revision>103</cp:revision>
  <cp:lastPrinted>2017-04-28T10:48:12Z</cp:lastPrinted>
  <dcterms:created xsi:type="dcterms:W3CDTF">2016-04-30T15:11:07Z</dcterms:created>
  <dcterms:modified xsi:type="dcterms:W3CDTF">2018-04-17T15:33:51Z</dcterms:modified>
</cp:coreProperties>
</file>